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C1B03C-A424-4E92-8097-D5D40DD4D42D}" v="2" dt="2023-08-31T07:37:35.4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15" d="100"/>
          <a:sy n="115" d="100"/>
        </p:scale>
        <p:origin x="70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71BCBA-51C7-3647-8FF8-0CFBA1A15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6AF1550-456A-F240-BD99-802D1B356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  <a:endParaRPr kumimoji="1" lang="x-none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EB56A7F-627B-E44C-8143-2BFCE2115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EE7F-E62A-654E-8E82-AF696D3E1D1A}" type="datetimeFigureOut">
              <a:rPr kumimoji="1" lang="x-none" altLang="en-US" smtClean="0"/>
              <a:t>2026-01-28</a:t>
            </a:fld>
            <a:endParaRPr kumimoji="1" lang="x-none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071E4B-5EDF-5E46-A90C-828FCD1E4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525F940-F096-4843-BA37-CE1712920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BECD-BCC2-304A-BB77-6FD521EE32DC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59474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F36748-4BA7-2543-9B77-109ED78BB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BD4CA06-490A-E84D-B750-857A20BB8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6383660-C769-5848-9EED-675CA26E3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EE7F-E62A-654E-8E82-AF696D3E1D1A}" type="datetimeFigureOut">
              <a:rPr kumimoji="1" lang="x-none" altLang="en-US" smtClean="0"/>
              <a:t>2026-01-28</a:t>
            </a:fld>
            <a:endParaRPr kumimoji="1" lang="x-none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BCCC7F-770A-1941-BEAA-26DFF9AAC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7E1E9A9-6E11-194B-8135-D7F4B4D88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BECD-BCC2-304A-BB77-6FD521EE32DC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2472023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13318D-8F21-044C-9AB4-0C66E6F1F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876A095-9DDF-654D-973F-5D3D9D82B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83CA3A3-D2A5-4F4F-B7B9-C9751C8FC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EE7F-E62A-654E-8E82-AF696D3E1D1A}" type="datetimeFigureOut">
              <a:rPr kumimoji="1" lang="x-none" altLang="en-US" smtClean="0"/>
              <a:t>2026-01-28</a:t>
            </a:fld>
            <a:endParaRPr kumimoji="1" lang="x-none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E46D296-3FC8-5C4F-ADB4-22171C95E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08E7B0-EF63-9C46-976A-CDAA2E837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BECD-BCC2-304A-BB77-6FD521EE32DC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2736064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95FA53-B49D-2646-B606-15BE9DF6B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98D1481-B0EA-434F-9005-5117B463E3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E2709BB-A548-B84D-8EFA-49DFF7122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F60935E-9CBF-3E40-9D48-F4938D7D7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EE7F-E62A-654E-8E82-AF696D3E1D1A}" type="datetimeFigureOut">
              <a:rPr kumimoji="1" lang="x-none" altLang="en-US" smtClean="0"/>
              <a:t>2026-01-28</a:t>
            </a:fld>
            <a:endParaRPr kumimoji="1" lang="x-none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A0F1A05-735C-0645-A51C-179F37BAD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08EE63F-F6C3-5A4D-8531-15F495FE4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BECD-BCC2-304A-BB77-6FD521EE32DC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1691111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614CA1-841B-8D4D-AECF-20373DE91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3E3D844-5180-E241-9553-DE07C1B1A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0BAD30E-A328-A943-84BD-1D7AC19E18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1904331-7C7D-974B-AA34-07D050118F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70E043F-01C2-2A4F-9144-7CC1E8E803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C99A9AE-64DA-EC4C-BAB7-7DA4E3D38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EE7F-E62A-654E-8E82-AF696D3E1D1A}" type="datetimeFigureOut">
              <a:rPr kumimoji="1" lang="x-none" altLang="en-US" smtClean="0"/>
              <a:t>2026-01-28</a:t>
            </a:fld>
            <a:endParaRPr kumimoji="1" lang="x-none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25A9368-B354-D849-88F7-00375A8B8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95E4E4A-D01C-5A4D-AA61-BFF69711D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BECD-BCC2-304A-BB77-6FD521EE32DC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3099563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111BBB-E01F-A949-A816-C6509299E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0E4E735-BE92-CC47-BE9E-9DC771EA1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EE7F-E62A-654E-8E82-AF696D3E1D1A}" type="datetimeFigureOut">
              <a:rPr kumimoji="1" lang="x-none" altLang="en-US" smtClean="0"/>
              <a:t>2026-01-28</a:t>
            </a:fld>
            <a:endParaRPr kumimoji="1" lang="x-none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1619D50-2A01-1149-96DA-C64A269B3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5C6959F-3525-8543-9C61-54358B32A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BECD-BCC2-304A-BB77-6FD521EE32DC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179030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FB5D2AB-17A5-6A4B-8396-BE3727AFE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EE7F-E62A-654E-8E82-AF696D3E1D1A}" type="datetimeFigureOut">
              <a:rPr kumimoji="1" lang="x-none" altLang="en-US" smtClean="0"/>
              <a:t>2026-01-28</a:t>
            </a:fld>
            <a:endParaRPr kumimoji="1" lang="x-none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7C500EA-508E-C643-81A7-DD702039E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135D6-B0BC-264C-9328-66DE1CFFB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BECD-BCC2-304A-BB77-6FD521EE32DC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150154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E9C918-6C22-D743-951D-357C4DC8B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2A29834-354D-F945-B68F-7CA0F9E2F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E144169-3B98-E343-B421-CDEFD706A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B7C0F6F-99BC-B84E-878D-2BDE0DE59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EE7F-E62A-654E-8E82-AF696D3E1D1A}" type="datetimeFigureOut">
              <a:rPr kumimoji="1" lang="x-none" altLang="en-US" smtClean="0"/>
              <a:t>2026-01-28</a:t>
            </a:fld>
            <a:endParaRPr kumimoji="1" lang="x-none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3BCE6CD-965D-6544-A88C-EB8099472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C34BC0E-C704-A940-8B8F-BC5036FFF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BECD-BCC2-304A-BB77-6FD521EE32DC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185330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FA8655-7DB4-4040-A765-AF4752052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B217FDA-FD88-BD4B-B041-3F3C252211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x-none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172DC65-7BBF-B844-B2C4-0165FCD4C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428F6A4-3B6B-494E-821F-80FDBCCBC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EE7F-E62A-654E-8E82-AF696D3E1D1A}" type="datetimeFigureOut">
              <a:rPr kumimoji="1" lang="x-none" altLang="en-US" smtClean="0"/>
              <a:t>2026-01-28</a:t>
            </a:fld>
            <a:endParaRPr kumimoji="1" lang="x-none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C13DDA5-B93B-9548-A4D6-E4F3260BB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F84872E-1975-104F-81AC-E5FA2E005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BECD-BCC2-304A-BB77-6FD521EE32DC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55874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12FE6-2917-B14E-994B-739191F6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348AEBC-12F6-4C4C-BCBF-84C14496C2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A0BE76-75EB-2C42-A986-EE0F64E34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EE7F-E62A-654E-8E82-AF696D3E1D1A}" type="datetimeFigureOut">
              <a:rPr kumimoji="1" lang="x-none" altLang="en-US" smtClean="0"/>
              <a:t>2026-01-28</a:t>
            </a:fld>
            <a:endParaRPr kumimoji="1" lang="x-none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7BD1DE7-FA3B-3647-A8C6-3873A67D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D64A72F-BF03-A24E-9F54-25A7234BA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BECD-BCC2-304A-BB77-6FD521EE32DC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4280793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2CEF712-5AE6-ED4A-BF14-84DE7529F0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720A84D-B2FB-9F48-9300-981870844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B9AA6F6-A0D0-414C-813B-02C25A362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EE7F-E62A-654E-8E82-AF696D3E1D1A}" type="datetimeFigureOut">
              <a:rPr kumimoji="1" lang="x-none" altLang="en-US" smtClean="0"/>
              <a:t>2026-01-28</a:t>
            </a:fld>
            <a:endParaRPr kumimoji="1" lang="x-none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C2EB04-CD88-D54E-B179-038A57E89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x-none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9B69A6-F4BA-C843-8D30-6FF3FE412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5BECD-BCC2-304A-BB77-6FD521EE32DC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3885309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C528810-10F6-0A43-95F4-4C71D0103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  <a:endParaRPr kumimoji="1" lang="x-none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292668-5280-EB47-BFB2-44D044E09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x-none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4A5D7F-237C-4849-8E3E-C231CC014F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CEE7F-E62A-654E-8E82-AF696D3E1D1A}" type="datetimeFigureOut">
              <a:rPr kumimoji="1" lang="x-none" altLang="en-US" smtClean="0"/>
              <a:t>2026-01-28</a:t>
            </a:fld>
            <a:endParaRPr kumimoji="1" lang="x-none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95B5D83-39E9-DA45-820E-A03BDE3D12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x-none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A9B3D94-9625-DE47-8CB3-2502C2D42E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5BECD-BCC2-304A-BB77-6FD521EE32DC}" type="slidenum">
              <a:rPr kumimoji="1" lang="x-none" altLang="en-US" smtClean="0"/>
              <a:t>‹#›</a:t>
            </a:fld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val="280356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A986D4-D8B6-334D-819B-03A8F94FA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5453" y="1443783"/>
            <a:ext cx="10154652" cy="2101517"/>
          </a:xfrm>
        </p:spPr>
        <p:txBody>
          <a:bodyPr>
            <a:normAutofit/>
          </a:bodyPr>
          <a:lstStyle/>
          <a:p>
            <a:r>
              <a:rPr kumimoji="1" lang="ko-KR" altLang="en-US" dirty="0">
                <a:latin typeface="+mn-ea"/>
                <a:ea typeface="+mn-ea"/>
              </a:rPr>
              <a:t>침해사고 모의 훈련 </a:t>
            </a:r>
            <a:r>
              <a:rPr kumimoji="1" lang="x-none" altLang="en-US" dirty="0">
                <a:latin typeface="+mn-ea"/>
                <a:ea typeface="+mn-ea"/>
              </a:rPr>
              <a:t>계획</a:t>
            </a:r>
            <a:r>
              <a:rPr kumimoji="1" lang="en-US" altLang="en-US" dirty="0">
                <a:latin typeface="+mn-ea"/>
                <a:ea typeface="+mn-ea"/>
              </a:rPr>
              <a:t>(</a:t>
            </a:r>
            <a:r>
              <a:rPr kumimoji="1" lang="en-US" altLang="x-none" dirty="0">
                <a:latin typeface="+mn-ea"/>
                <a:ea typeface="+mn-ea"/>
              </a:rPr>
              <a:t>2025</a:t>
            </a:r>
            <a:r>
              <a:rPr kumimoji="1" lang="ko-KR" altLang="en-US" dirty="0">
                <a:latin typeface="+mn-ea"/>
                <a:ea typeface="+mn-ea"/>
              </a:rPr>
              <a:t>년</a:t>
            </a:r>
            <a:r>
              <a:rPr kumimoji="1" lang="en-US" altLang="x-none" dirty="0">
                <a:latin typeface="+mn-ea"/>
                <a:ea typeface="+mn-ea"/>
              </a:rPr>
              <a:t>)</a:t>
            </a:r>
            <a:endParaRPr kumimoji="1" lang="x-none" alt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95326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BE7E54F4-E388-FAAF-27D7-1C87DB73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kumimoji="1" lang="ko-KR" altLang="en-US" dirty="0"/>
              <a:t>문서 정보</a:t>
            </a:r>
            <a:endParaRPr kumimoji="1" lang="x-none" altLang="en-US" dirty="0"/>
          </a:p>
        </p:txBody>
      </p:sp>
      <p:graphicFrame>
        <p:nvGraphicFramePr>
          <p:cNvPr id="11" name="표 4">
            <a:extLst>
              <a:ext uri="{FF2B5EF4-FFF2-40B4-BE49-F238E27FC236}">
                <a16:creationId xmlns:a16="http://schemas.microsoft.com/office/drawing/2014/main" id="{9C50943C-AF45-334D-A9BD-BFD91E2499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9965854"/>
              </p:ext>
            </p:extLst>
          </p:nvPr>
        </p:nvGraphicFramePr>
        <p:xfrm>
          <a:off x="756920" y="1447672"/>
          <a:ext cx="10515600" cy="4851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4143">
                  <a:extLst>
                    <a:ext uri="{9D8B030D-6E8A-4147-A177-3AD203B41FA5}">
                      <a16:colId xmlns:a16="http://schemas.microsoft.com/office/drawing/2014/main" val="1385148777"/>
                    </a:ext>
                  </a:extLst>
                </a:gridCol>
                <a:gridCol w="2171337">
                  <a:extLst>
                    <a:ext uri="{9D8B030D-6E8A-4147-A177-3AD203B41FA5}">
                      <a16:colId xmlns:a16="http://schemas.microsoft.com/office/drawing/2014/main" val="3732957819"/>
                    </a:ext>
                  </a:extLst>
                </a:gridCol>
                <a:gridCol w="3807968">
                  <a:extLst>
                    <a:ext uri="{9D8B030D-6E8A-4147-A177-3AD203B41FA5}">
                      <a16:colId xmlns:a16="http://schemas.microsoft.com/office/drawing/2014/main" val="1419012812"/>
                    </a:ext>
                  </a:extLst>
                </a:gridCol>
                <a:gridCol w="1836638">
                  <a:extLst>
                    <a:ext uri="{9D8B030D-6E8A-4147-A177-3AD203B41FA5}">
                      <a16:colId xmlns:a16="http://schemas.microsoft.com/office/drawing/2014/main" val="2928882990"/>
                    </a:ext>
                  </a:extLst>
                </a:gridCol>
                <a:gridCol w="1665514">
                  <a:extLst>
                    <a:ext uri="{9D8B030D-6E8A-4147-A177-3AD203B41FA5}">
                      <a16:colId xmlns:a16="http://schemas.microsoft.com/office/drawing/2014/main" val="2239031338"/>
                    </a:ext>
                  </a:extLst>
                </a:gridCol>
              </a:tblGrid>
              <a:tr h="5507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버전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작성일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수정이력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작성자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승인자</a:t>
                      </a:r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8995341"/>
                  </a:ext>
                </a:extLst>
              </a:tr>
              <a:tr h="860059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600" dirty="0"/>
                        <a:t>1.0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600" dirty="0"/>
                        <a:t>2023.04.12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초안 작성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0059"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0059"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9445095"/>
                  </a:ext>
                </a:extLst>
              </a:tr>
              <a:tr h="860059"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0121550"/>
                  </a:ext>
                </a:extLst>
              </a:tr>
              <a:tr h="860059"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9205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428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BE7E54F4-E388-FAAF-27D7-1C87DB73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kumimoji="1" lang="en-US" altLang="ko-KR" dirty="0"/>
              <a:t>2025</a:t>
            </a:r>
            <a:r>
              <a:rPr kumimoji="1" lang="ko-KR" altLang="en-US" dirty="0"/>
              <a:t>년 침해사고 모의 훈련 계획</a:t>
            </a:r>
            <a:endParaRPr kumimoji="1" lang="x-none" altLang="en-US" dirty="0"/>
          </a:p>
        </p:txBody>
      </p:sp>
      <p:graphicFrame>
        <p:nvGraphicFramePr>
          <p:cNvPr id="11" name="표 4">
            <a:extLst>
              <a:ext uri="{FF2B5EF4-FFF2-40B4-BE49-F238E27FC236}">
                <a16:creationId xmlns:a16="http://schemas.microsoft.com/office/drawing/2014/main" id="{9C50943C-AF45-334D-A9BD-BFD91E2499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3711136"/>
              </p:ext>
            </p:extLst>
          </p:nvPr>
        </p:nvGraphicFramePr>
        <p:xfrm>
          <a:off x="756920" y="1447672"/>
          <a:ext cx="10515600" cy="4709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9574">
                  <a:extLst>
                    <a:ext uri="{9D8B030D-6E8A-4147-A177-3AD203B41FA5}">
                      <a16:colId xmlns:a16="http://schemas.microsoft.com/office/drawing/2014/main" val="1385148777"/>
                    </a:ext>
                  </a:extLst>
                </a:gridCol>
                <a:gridCol w="7071629">
                  <a:extLst>
                    <a:ext uri="{9D8B030D-6E8A-4147-A177-3AD203B41FA5}">
                      <a16:colId xmlns:a16="http://schemas.microsoft.com/office/drawing/2014/main" val="3732957819"/>
                    </a:ext>
                  </a:extLst>
                </a:gridCol>
                <a:gridCol w="1964397">
                  <a:extLst>
                    <a:ext uri="{9D8B030D-6E8A-4147-A177-3AD203B41FA5}">
                      <a16:colId xmlns:a16="http://schemas.microsoft.com/office/drawing/2014/main" val="2239031338"/>
                    </a:ext>
                  </a:extLst>
                </a:gridCol>
              </a:tblGrid>
              <a:tr h="5507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구분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내용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비고</a:t>
                      </a:r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8995341"/>
                  </a:ext>
                </a:extLst>
              </a:tr>
              <a:tr h="5351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목적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600" dirty="0"/>
                        <a:t>침해사고 모의훈련을 통해 보안체계를 확고히</a:t>
                      </a:r>
                      <a:r>
                        <a:rPr lang="ko-KR" altLang="en-US" sz="1600" baseline="0" dirty="0"/>
                        <a:t> 하고 도출된 문제점을 개선</a:t>
                      </a:r>
                      <a:r>
                        <a:rPr lang="ko-KR" altLang="en-US" sz="1600" baseline="0" dirty="0">
                          <a:latin typeface="맑은 고딕"/>
                          <a:ea typeface="맑은 고딕"/>
                        </a:rPr>
                        <a:t>〮</a:t>
                      </a:r>
                      <a:r>
                        <a:rPr lang="ko-KR" altLang="en-US" sz="1600" dirty="0"/>
                        <a:t> 반영하여  칵테일 클라우드 서비스를 안정적으로 운영하기 위함 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781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일시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600" dirty="0"/>
                        <a:t>2025</a:t>
                      </a:r>
                      <a:r>
                        <a:rPr lang="ko-KR" altLang="en-US" sz="1600" dirty="0"/>
                        <a:t>년 하반기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98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장소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9445095"/>
                  </a:ext>
                </a:extLst>
              </a:tr>
              <a:tr h="63417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대상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0121550"/>
                  </a:ext>
                </a:extLst>
              </a:tr>
              <a:tr h="74980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참여 인력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약 </a:t>
                      </a:r>
                      <a:r>
                        <a:rPr lang="en-US" altLang="ko-KR" sz="1600" dirty="0"/>
                        <a:t>11</a:t>
                      </a:r>
                      <a:r>
                        <a:rPr lang="ko-KR" altLang="en-US" sz="1600" dirty="0"/>
                        <a:t>명 </a:t>
                      </a:r>
                      <a:r>
                        <a:rPr lang="en-US" altLang="ko-KR" sz="1600" dirty="0"/>
                        <a:t>(</a:t>
                      </a:r>
                      <a:r>
                        <a:rPr lang="ko-KR" altLang="en-US" sz="1600" dirty="0"/>
                        <a:t>개발실 </a:t>
                      </a:r>
                      <a:r>
                        <a:rPr lang="en-US" altLang="ko-KR" sz="1600" dirty="0"/>
                        <a:t>6</a:t>
                      </a:r>
                      <a:r>
                        <a:rPr lang="ko-KR" altLang="en-US" sz="1600" dirty="0"/>
                        <a:t>명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/>
                        <a:t>서비스기술팀 </a:t>
                      </a:r>
                      <a:r>
                        <a:rPr lang="en-US" altLang="ko-KR" sz="1600" dirty="0"/>
                        <a:t>3</a:t>
                      </a:r>
                      <a:r>
                        <a:rPr lang="ko-KR" altLang="en-US" sz="1600" dirty="0"/>
                        <a:t>명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/>
                        <a:t>정보보호팀 </a:t>
                      </a:r>
                      <a:r>
                        <a:rPr lang="en-US" altLang="ko-KR" sz="1600" dirty="0"/>
                        <a:t>1</a:t>
                      </a:r>
                      <a:r>
                        <a:rPr lang="ko-KR" altLang="en-US" sz="1600" dirty="0"/>
                        <a:t>명</a:t>
                      </a:r>
                      <a:r>
                        <a:rPr lang="en-US" altLang="ko-KR" sz="1600" dirty="0"/>
                        <a:t>)</a:t>
                      </a:r>
                    </a:p>
                    <a:p>
                      <a:pPr algn="ctr"/>
                      <a:r>
                        <a:rPr lang="ko-KR" altLang="en-US" sz="1600" dirty="0">
                          <a:solidFill>
                            <a:srgbClr val="FF0000"/>
                          </a:solidFill>
                        </a:rPr>
                        <a:t>관제 서비스 </a:t>
                      </a:r>
                      <a:r>
                        <a:rPr lang="en-US" altLang="ko-KR" sz="1600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ko-KR" altLang="en-US" sz="1600" dirty="0">
                          <a:solidFill>
                            <a:srgbClr val="FF0000"/>
                          </a:solidFill>
                        </a:rPr>
                        <a:t>명</a:t>
                      </a:r>
                      <a:r>
                        <a:rPr lang="en-US" altLang="ko-KR" sz="1600" dirty="0">
                          <a:solidFill>
                            <a:srgbClr val="FF0000"/>
                          </a:solidFill>
                        </a:rPr>
                        <a:t>()</a:t>
                      </a:r>
                      <a:endParaRPr lang="x-none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600" dirty="0"/>
                        <a:t>* </a:t>
                      </a:r>
                      <a:r>
                        <a:rPr lang="ko-KR" altLang="en-US" sz="1600" dirty="0"/>
                        <a:t>관제 지원 인력은 당일 근무인력</a:t>
                      </a:r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9205263"/>
                  </a:ext>
                </a:extLst>
              </a:tr>
              <a:tr h="74980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훈련 방법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침해사고 모의 훈련 시나리오에 따른 </a:t>
                      </a:r>
                      <a:r>
                        <a:rPr lang="en-US" altLang="ko-KR" sz="1600" dirty="0"/>
                        <a:t>“</a:t>
                      </a:r>
                      <a:r>
                        <a:rPr lang="ko-KR" altLang="en-US" sz="1600" b="1" dirty="0">
                          <a:solidFill>
                            <a:srgbClr val="0000FF"/>
                          </a:solidFill>
                        </a:rPr>
                        <a:t>도상훈련</a:t>
                      </a:r>
                      <a:r>
                        <a:rPr lang="en-US" altLang="ko-KR" sz="1600" dirty="0"/>
                        <a:t>”</a:t>
                      </a:r>
                      <a:r>
                        <a:rPr lang="ko-KR" altLang="en-US" sz="1600" dirty="0"/>
                        <a:t>으로 진행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1019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2631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BE7E54F4-E388-FAAF-27D7-1C87DB73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kumimoji="1" lang="ko-KR" altLang="en-US" dirty="0"/>
              <a:t>모의 훈련 시나리오 </a:t>
            </a:r>
            <a:r>
              <a:rPr kumimoji="1" lang="en-US" altLang="ko-KR" dirty="0"/>
              <a:t>(1)</a:t>
            </a:r>
            <a:endParaRPr kumimoji="1" lang="x-none" altLang="en-US" dirty="0"/>
          </a:p>
        </p:txBody>
      </p:sp>
      <p:graphicFrame>
        <p:nvGraphicFramePr>
          <p:cNvPr id="11" name="표 4">
            <a:extLst>
              <a:ext uri="{FF2B5EF4-FFF2-40B4-BE49-F238E27FC236}">
                <a16:creationId xmlns:a16="http://schemas.microsoft.com/office/drawing/2014/main" id="{9C50943C-AF45-334D-A9BD-BFD91E2499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7223548"/>
              </p:ext>
            </p:extLst>
          </p:nvPr>
        </p:nvGraphicFramePr>
        <p:xfrm>
          <a:off x="756920" y="1447671"/>
          <a:ext cx="10515600" cy="4801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0376">
                  <a:extLst>
                    <a:ext uri="{9D8B030D-6E8A-4147-A177-3AD203B41FA5}">
                      <a16:colId xmlns:a16="http://schemas.microsoft.com/office/drawing/2014/main" val="1385148777"/>
                    </a:ext>
                  </a:extLst>
                </a:gridCol>
                <a:gridCol w="4302844">
                  <a:extLst>
                    <a:ext uri="{9D8B030D-6E8A-4147-A177-3AD203B41FA5}">
                      <a16:colId xmlns:a16="http://schemas.microsoft.com/office/drawing/2014/main" val="3732957819"/>
                    </a:ext>
                  </a:extLst>
                </a:gridCol>
                <a:gridCol w="4222548">
                  <a:extLst>
                    <a:ext uri="{9D8B030D-6E8A-4147-A177-3AD203B41FA5}">
                      <a16:colId xmlns:a16="http://schemas.microsoft.com/office/drawing/2014/main" val="2055490412"/>
                    </a:ext>
                  </a:extLst>
                </a:gridCol>
                <a:gridCol w="759832">
                  <a:extLst>
                    <a:ext uri="{9D8B030D-6E8A-4147-A177-3AD203B41FA5}">
                      <a16:colId xmlns:a16="http://schemas.microsoft.com/office/drawing/2014/main" val="2239031338"/>
                    </a:ext>
                  </a:extLst>
                </a:gridCol>
              </a:tblGrid>
              <a:tr h="57424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구분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시나리오 및 대응방안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내용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비고</a:t>
                      </a:r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8995341"/>
                  </a:ext>
                </a:extLst>
              </a:tr>
              <a:tr h="4227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마스터 노드</a:t>
                      </a:r>
                      <a:br>
                        <a:rPr lang="en-US" altLang="ko-KR" sz="1000" dirty="0">
                          <a:latin typeface="+mn-ea"/>
                          <a:ea typeface="+mn-ea"/>
                        </a:rPr>
                      </a:b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및</a:t>
                      </a:r>
                      <a:br>
                        <a:rPr lang="en-US" altLang="ko-KR" sz="1000" dirty="0">
                          <a:latin typeface="+mn-ea"/>
                          <a:ea typeface="+mn-ea"/>
                        </a:rPr>
                      </a:b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워크노드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공격 시나리오</a:t>
                      </a:r>
                      <a:endParaRPr lang="x-none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목적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취약점 또는 불필요한 포트로 액세스하여 노드 손상 및 권한 상승에 따른 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다른 노드로 이동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표적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마스터 노드 및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워크노드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및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DR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센터 포함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공격 단계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① 준비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주요 노드에 취약점 또는 불필요한 포트 정보 확인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②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침입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공격자는 주요 노드에 접근을 하여 권한 상승을 획득한다음 다른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노드로 이동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③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보안이슈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노드 간 이동 및 접근권한을 탈취해 보안 위협이 존재 함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④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끝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공격자는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쿠버네티스의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마스터 및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워크노드를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통해 취약점 및 주요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정보를 획득 할 수 있음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대응 방안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① 취약점 조치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② 불필요한 포트 제거 및 차단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③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적절한 권한 적용 및 불필요한 권한 제거</a:t>
                      </a:r>
                      <a:endParaRPr lang="x-none" altLang="en-US" sz="9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b="1" dirty="0">
                          <a:latin typeface="+mn-ea"/>
                          <a:ea typeface="+mn-ea"/>
                        </a:rPr>
                        <a:t>임의로 수정된 </a:t>
                      </a:r>
                      <a:r>
                        <a:rPr lang="ko-KR" altLang="en-US" sz="900" b="1" dirty="0" err="1">
                          <a:latin typeface="+mn-ea"/>
                          <a:ea typeface="+mn-ea"/>
                        </a:rPr>
                        <a:t>워크노드에서</a:t>
                      </a:r>
                      <a:r>
                        <a:rPr lang="ko-KR" altLang="en-US" sz="900" b="1" dirty="0">
                          <a:latin typeface="+mn-ea"/>
                          <a:ea typeface="+mn-ea"/>
                        </a:rPr>
                        <a:t> 임의의 노드에 접근 시도 및 </a:t>
                      </a:r>
                      <a:r>
                        <a:rPr lang="ko-KR" altLang="en-US" sz="900" b="1" dirty="0" err="1">
                          <a:latin typeface="+mn-ea"/>
                          <a:ea typeface="+mn-ea"/>
                        </a:rPr>
                        <a:t>리버스쉘</a:t>
                      </a:r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900" b="1" dirty="0">
                          <a:latin typeface="+mn-ea"/>
                          <a:ea typeface="+mn-ea"/>
                        </a:rPr>
                        <a:t>악성 프로세스 실행 시도</a:t>
                      </a:r>
                      <a:endParaRPr lang="en-US" altLang="ko-KR" sz="900" b="1" dirty="0">
                        <a:latin typeface="+mn-ea"/>
                        <a:ea typeface="+mn-ea"/>
                      </a:endParaRPr>
                    </a:p>
                    <a:p>
                      <a:pPr marL="171450" indent="-171450">
                        <a:lnSpc>
                          <a:spcPts val="1500"/>
                        </a:lnSpc>
                        <a:buFontTx/>
                        <a:buChar char="-"/>
                      </a:pP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워크노드에서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악성 프로세스를 실행 시도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 marL="171450" indent="-171450">
                        <a:lnSpc>
                          <a:spcPts val="1500"/>
                        </a:lnSpc>
                        <a:buFontTx/>
                        <a:buChar char="-"/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컨테이너 파일 시스템 손상 시도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 marL="171450" indent="-171450">
                        <a:lnSpc>
                          <a:spcPts val="1500"/>
                        </a:lnSpc>
                        <a:buFontTx/>
                        <a:buChar char="-"/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워커 노드에 대한 손상 시도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파일 훼손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오버플로우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등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>
                        <a:lnSpc>
                          <a:spcPts val="1500"/>
                        </a:lnSpc>
                        <a:buFontTx/>
                        <a:buChar char="-"/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임의의 노드에 대한 쉘 및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리버스쉘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접근 시도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 marL="171450" indent="-171450">
                        <a:lnSpc>
                          <a:spcPts val="1500"/>
                        </a:lnSpc>
                        <a:buFontTx/>
                        <a:buChar char="-"/>
                      </a:pP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900" b="1" dirty="0">
                          <a:latin typeface="+mn-ea"/>
                          <a:ea typeface="+mn-ea"/>
                        </a:rPr>
                        <a:t>대응방안</a:t>
                      </a:r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]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-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외부로 노출되는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API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서버의 포트를 보안 포트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예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SSH)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로만 통신 설정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불필요한 포트는 제거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-  API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에 접근하는 사용자에 대해 최소한의 권한만을 부여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-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호스트에 대한 정기적인 모니터링 점검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* KT </a:t>
                      </a:r>
                      <a:r>
                        <a:rPr lang="ko-KR" altLang="en-US" sz="9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클라우드 </a:t>
                      </a:r>
                      <a:r>
                        <a:rPr lang="ko-KR" altLang="en-US" sz="900" b="1" dirty="0" err="1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점검시</a:t>
                      </a:r>
                      <a:r>
                        <a:rPr lang="ko-KR" altLang="en-US" sz="9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포트 예외신청 후 진행</a:t>
                      </a:r>
                      <a:endParaRPr lang="en-US" altLang="ko-KR" sz="9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072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BE7E54F4-E388-FAAF-27D7-1C87DB73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kumimoji="1" lang="ko-KR" altLang="en-US" dirty="0"/>
              <a:t>모의 훈련 시나리오 </a:t>
            </a:r>
            <a:r>
              <a:rPr kumimoji="1" lang="en-US" altLang="ko-KR" dirty="0"/>
              <a:t>(2)</a:t>
            </a:r>
            <a:endParaRPr kumimoji="1" lang="x-none" altLang="en-US" dirty="0"/>
          </a:p>
        </p:txBody>
      </p:sp>
      <p:graphicFrame>
        <p:nvGraphicFramePr>
          <p:cNvPr id="11" name="표 4">
            <a:extLst>
              <a:ext uri="{FF2B5EF4-FFF2-40B4-BE49-F238E27FC236}">
                <a16:creationId xmlns:a16="http://schemas.microsoft.com/office/drawing/2014/main" id="{9C50943C-AF45-334D-A9BD-BFD91E2499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7166580"/>
              </p:ext>
            </p:extLst>
          </p:nvPr>
        </p:nvGraphicFramePr>
        <p:xfrm>
          <a:off x="756920" y="1447672"/>
          <a:ext cx="10515600" cy="4848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0376">
                  <a:extLst>
                    <a:ext uri="{9D8B030D-6E8A-4147-A177-3AD203B41FA5}">
                      <a16:colId xmlns:a16="http://schemas.microsoft.com/office/drawing/2014/main" val="1385148777"/>
                    </a:ext>
                  </a:extLst>
                </a:gridCol>
                <a:gridCol w="4302844">
                  <a:extLst>
                    <a:ext uri="{9D8B030D-6E8A-4147-A177-3AD203B41FA5}">
                      <a16:colId xmlns:a16="http://schemas.microsoft.com/office/drawing/2014/main" val="3732957819"/>
                    </a:ext>
                  </a:extLst>
                </a:gridCol>
                <a:gridCol w="4222548">
                  <a:extLst>
                    <a:ext uri="{9D8B030D-6E8A-4147-A177-3AD203B41FA5}">
                      <a16:colId xmlns:a16="http://schemas.microsoft.com/office/drawing/2014/main" val="2055490412"/>
                    </a:ext>
                  </a:extLst>
                </a:gridCol>
                <a:gridCol w="759832">
                  <a:extLst>
                    <a:ext uri="{9D8B030D-6E8A-4147-A177-3AD203B41FA5}">
                      <a16:colId xmlns:a16="http://schemas.microsoft.com/office/drawing/2014/main" val="2239031338"/>
                    </a:ext>
                  </a:extLst>
                </a:gridCol>
              </a:tblGrid>
              <a:tr h="56562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구분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시나리오 및 대응방안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내용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비고</a:t>
                      </a:r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8995341"/>
                  </a:ext>
                </a:extLst>
              </a:tr>
              <a:tr h="423025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2. API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 서버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공격 시나리오</a:t>
                      </a:r>
                      <a:endParaRPr lang="x-none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목적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API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서버의 접근 권한을 획득 후 다른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쿠버네티스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구성 요소에 피해를 가함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표적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API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서버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및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DR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센터 포함</a:t>
                      </a:r>
                      <a:r>
                        <a:rPr lang="en-US" altLang="ko-KR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(KT </a:t>
                      </a:r>
                      <a:r>
                        <a:rPr lang="ko-KR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클라우드 한정</a:t>
                      </a:r>
                      <a:r>
                        <a:rPr lang="en-US" altLang="ko-KR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en-US" altLang="ko-KR" sz="9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공격 단계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① 준비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불필요한 포트 및 인증 토큰 없이 익명 요청으로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엑세스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접근이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가능한지 확인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②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침입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공격자가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API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서버에 접근하는데 성공 한 후 다른 구성요소에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차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피해를 발생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③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보안이슈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API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서버에 접근이 가능하게 되면 선언적 구성을 통해 다른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      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쿠버네티스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구성 요소에 지시할 수 있음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④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끝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API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서버는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쿠버네티스의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주요 핵심 구성요소로 공격자로부터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악의적인 목적으로 접근이 가능하게 되면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쿠버네티스의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다른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구성요소들에 악영향을 끼칠 수 있음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대응 방안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① 보안 프로토콜로 통신 구성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(HTTPS, TLS)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② 익명 요청에 대한 설정을 비활성화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③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API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서버에 대해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'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인증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권한부여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인가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'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에 따른 보안단계를 거치도록 설계</a:t>
                      </a:r>
                      <a:endParaRPr lang="x-none" altLang="en-US" sz="9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1500"/>
                        </a:lnSpc>
                      </a:pPr>
                      <a:r>
                        <a:rPr lang="ko-KR" alt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쿠버네티스</a:t>
                      </a:r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공격 절차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-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임의의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API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접근 권한을 부여 한 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익명 또는 지정된 계정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검색되는 다른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쿠버네티스의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컴포넌트에 접근 시도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(HTTP,HTTPS)</a:t>
                      </a:r>
                    </a:p>
                    <a:p>
                      <a:pPr algn="l" fontAlgn="ctr">
                        <a:lnSpc>
                          <a:spcPts val="15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-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컴포넌트에 접근 가능 여부 점검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ts val="15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-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임의 파라메터 호출 및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인젝션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시도 후 리턴 값 확인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ts val="15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-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임의의 파라메터 호출 후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쿠버네티스의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정보 획득 및 권한 확인 여부 점검 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ts val="15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-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암호화 통신 여부 점검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(TLS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적용 여부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  <a:p>
                      <a:pPr algn="l" fontAlgn="ctr">
                        <a:lnSpc>
                          <a:spcPts val="15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-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익명 연결 및 호출 가능 여부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ts val="15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ts val="15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[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대응 절차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]</a:t>
                      </a:r>
                    </a:p>
                    <a:p>
                      <a:pPr algn="l" fontAlgn="ctr">
                        <a:lnSpc>
                          <a:spcPts val="15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-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익명 인증 절차 설정 확인하여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disable (False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값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ts val="15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ts val="15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ts val="15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-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쿠버네티스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설정에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TLS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적용 점검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ts val="15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ts val="15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ts val="15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ts val="15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ts val="15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API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접근 계정 신청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정보보호 담당자 검토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승인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sym typeface="Wingdings" panose="05000000000000000000" pitchFamily="2" charset="2"/>
                        </a:rPr>
                        <a:t>계정 생성 된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sym typeface="Wingdings" panose="05000000000000000000" pitchFamily="2" charset="2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sym typeface="Wingdings" panose="05000000000000000000" pitchFamily="2" charset="2"/>
                        </a:rPr>
                        <a:t>계정이외 다른 계정이 존재하는지 주기적 검토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관제</a:t>
                      </a:r>
                      <a:endParaRPr lang="en-US" altLang="ko-KR" sz="1600" dirty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600" dirty="0" err="1">
                          <a:latin typeface="+mn-ea"/>
                          <a:ea typeface="+mn-ea"/>
                        </a:rPr>
                        <a:t>통보후</a:t>
                      </a:r>
                      <a:endParaRPr lang="en-US" altLang="ko-KR" sz="1600" dirty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진행</a:t>
                      </a:r>
                      <a:endParaRPr lang="en-US" altLang="ko-KR" sz="1600" dirty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en-US" sz="16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spc="-100" baseline="0" dirty="0" err="1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서비스모니터링중</a:t>
                      </a:r>
                      <a:r>
                        <a:rPr lang="en-US" altLang="ko-KR" sz="1600" dirty="0">
                          <a:latin typeface="+mn-ea"/>
                          <a:ea typeface="+mn-ea"/>
                        </a:rPr>
                        <a:t>)</a:t>
                      </a:r>
                      <a:endParaRPr lang="x-none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9B211D73-0A02-A9CF-E284-1242CCA529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540490"/>
              </p:ext>
            </p:extLst>
          </p:nvPr>
        </p:nvGraphicFramePr>
        <p:xfrm>
          <a:off x="6565544" y="4237095"/>
          <a:ext cx="3650953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0953">
                  <a:extLst>
                    <a:ext uri="{9D8B030D-6E8A-4147-A177-3AD203B41FA5}">
                      <a16:colId xmlns:a16="http://schemas.microsoft.com/office/drawing/2014/main" val="4091895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fontAlgn="base">
                        <a:buFontTx/>
                        <a:buNone/>
                      </a:pPr>
                      <a:r>
                        <a:rPr lang="en-US" altLang="ko-KR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command: </a:t>
                      </a:r>
                    </a:p>
                    <a:p>
                      <a:pPr marL="171450" indent="-171450" fontAlgn="base">
                        <a:buFontTx/>
                        <a:buChar char="-"/>
                      </a:pPr>
                      <a:r>
                        <a:rPr lang="en-US" altLang="ko-KR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altLang="ko-KR" sz="10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kube-apiserver</a:t>
                      </a:r>
                      <a:r>
                        <a:rPr lang="en-US" altLang="ko-KR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--anonymous-auth=false </a:t>
                      </a:r>
                    </a:p>
                    <a:p>
                      <a:pPr marL="171450" indent="-171450" fontAlgn="base">
                        <a:buFontTx/>
                        <a:buChar char="-"/>
                      </a:pPr>
                      <a:r>
                        <a:rPr lang="en-US" altLang="ko-KR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add - --advertise-address=172.17.0.18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083694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30C3ED0C-8523-5B18-388B-11EA6D1A5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618" y="5003997"/>
            <a:ext cx="3187151" cy="48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575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BE7E54F4-E388-FAAF-27D7-1C87DB73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kumimoji="1" lang="ko-KR" altLang="en-US" dirty="0"/>
              <a:t>모의 훈련 시나리오 </a:t>
            </a:r>
            <a:r>
              <a:rPr kumimoji="1" lang="en-US" altLang="ko-KR" dirty="0"/>
              <a:t>(3)</a:t>
            </a:r>
            <a:endParaRPr kumimoji="1" lang="x-none" altLang="en-US" dirty="0"/>
          </a:p>
        </p:txBody>
      </p:sp>
      <p:graphicFrame>
        <p:nvGraphicFramePr>
          <p:cNvPr id="11" name="표 4">
            <a:extLst>
              <a:ext uri="{FF2B5EF4-FFF2-40B4-BE49-F238E27FC236}">
                <a16:creationId xmlns:a16="http://schemas.microsoft.com/office/drawing/2014/main" id="{9C50943C-AF45-334D-A9BD-BFD91E2499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8030700"/>
              </p:ext>
            </p:extLst>
          </p:nvPr>
        </p:nvGraphicFramePr>
        <p:xfrm>
          <a:off x="756920" y="1447671"/>
          <a:ext cx="10515600" cy="4801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0376">
                  <a:extLst>
                    <a:ext uri="{9D8B030D-6E8A-4147-A177-3AD203B41FA5}">
                      <a16:colId xmlns:a16="http://schemas.microsoft.com/office/drawing/2014/main" val="1385148777"/>
                    </a:ext>
                  </a:extLst>
                </a:gridCol>
                <a:gridCol w="4302844">
                  <a:extLst>
                    <a:ext uri="{9D8B030D-6E8A-4147-A177-3AD203B41FA5}">
                      <a16:colId xmlns:a16="http://schemas.microsoft.com/office/drawing/2014/main" val="3732957819"/>
                    </a:ext>
                  </a:extLst>
                </a:gridCol>
                <a:gridCol w="4222548">
                  <a:extLst>
                    <a:ext uri="{9D8B030D-6E8A-4147-A177-3AD203B41FA5}">
                      <a16:colId xmlns:a16="http://schemas.microsoft.com/office/drawing/2014/main" val="2055490412"/>
                    </a:ext>
                  </a:extLst>
                </a:gridCol>
                <a:gridCol w="759832">
                  <a:extLst>
                    <a:ext uri="{9D8B030D-6E8A-4147-A177-3AD203B41FA5}">
                      <a16:colId xmlns:a16="http://schemas.microsoft.com/office/drawing/2014/main" val="2239031338"/>
                    </a:ext>
                  </a:extLst>
                </a:gridCol>
              </a:tblGrid>
              <a:tr h="57424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구분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시나리오 및 대응방안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내용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비고</a:t>
                      </a:r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8995341"/>
                  </a:ext>
                </a:extLst>
              </a:tr>
              <a:tr h="422745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3. ETCD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공격 시나리오</a:t>
                      </a:r>
                      <a:endParaRPr lang="x-none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목적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ETCD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는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쿠버네티스의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모든 클러스터 데이터를 저장하는 고가용성 저장소로 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중요 정보를 획득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표적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ETCD (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데이터 저장소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및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DR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센터 포함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공격 단계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① 준비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암호화가 안된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ETCD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데이터를 확인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②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침입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암호화가 되지 않은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ETCD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데이터를 획득하여 중요 정보를 확인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③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보안이슈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동작중인 클러스터의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ETCD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데이터가 유실되면 컨테이너 및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      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클러스터에서 사용하는 모든 리소스에 영향을 줄 수 있음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④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끝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공격자가 이를 악용하여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ETCD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를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다운시키면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쿠버네티스의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컨테이너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및 클러스터는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DOWN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되어 고가용성을 제공하지 못함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대응 방안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① 데이터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보관시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암호화 기능 활성화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② 권한부여를 통한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ETCD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접근 및 감사로그 기록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암호화 되지 않은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ETCD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데이터가 있는지 확인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-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암호화 되지 않는 필드가 확인되면 암호화 되지 않은 것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.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[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대응절차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]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암호화 설정 여부 확인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(providers: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에 암호화 방식 설정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100" spc="-100" baseline="0" dirty="0">
                          <a:latin typeface="+mn-ea"/>
                          <a:ea typeface="+mn-ea"/>
                        </a:rPr>
                        <a:t>ETCD</a:t>
                      </a:r>
                      <a:r>
                        <a:rPr lang="ko-KR" altLang="en-US" sz="1100" spc="-100" baseline="0" dirty="0">
                          <a:latin typeface="+mn-ea"/>
                          <a:ea typeface="+mn-ea"/>
                        </a:rPr>
                        <a:t>데이터는</a:t>
                      </a:r>
                      <a:endParaRPr lang="en-US" altLang="ko-KR" sz="1100" spc="-100" baseline="0" dirty="0">
                        <a:latin typeface="+mn-ea"/>
                        <a:ea typeface="+mn-ea"/>
                      </a:endParaRPr>
                    </a:p>
                    <a:p>
                      <a:pPr algn="ctr"/>
                      <a:endParaRPr lang="en-US" altLang="en-US" sz="1100" spc="-100" baseline="0" dirty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100" spc="-100" baseline="0" dirty="0">
                          <a:latin typeface="+mn-ea"/>
                          <a:ea typeface="+mn-ea"/>
                        </a:rPr>
                        <a:t>더미데이터로 진행</a:t>
                      </a:r>
                      <a:endParaRPr lang="x-none" altLang="en-US" sz="1100" spc="-100" baseline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526451A5-D32E-049C-8F5F-952F7B03B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1178" y="2342038"/>
            <a:ext cx="1735222" cy="123786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4118D97-4C2B-5F02-2C5B-8663F713C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613" y="4190544"/>
            <a:ext cx="1939245" cy="107870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F9EC01C3-1E2C-949A-6119-4D7480088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613" y="5302205"/>
            <a:ext cx="3037415" cy="54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5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BE7E54F4-E388-FAAF-27D7-1C87DB73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kumimoji="1" lang="ko-KR" altLang="en-US" dirty="0"/>
              <a:t>모의 훈련 시나리오 </a:t>
            </a:r>
            <a:r>
              <a:rPr kumimoji="1" lang="en-US" altLang="ko-KR" dirty="0"/>
              <a:t>(4)</a:t>
            </a:r>
            <a:endParaRPr kumimoji="1" lang="x-none" altLang="en-US" dirty="0"/>
          </a:p>
        </p:txBody>
      </p:sp>
      <p:graphicFrame>
        <p:nvGraphicFramePr>
          <p:cNvPr id="11" name="표 4">
            <a:extLst>
              <a:ext uri="{FF2B5EF4-FFF2-40B4-BE49-F238E27FC236}">
                <a16:creationId xmlns:a16="http://schemas.microsoft.com/office/drawing/2014/main" id="{9C50943C-AF45-334D-A9BD-BFD91E2499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3996523"/>
              </p:ext>
            </p:extLst>
          </p:nvPr>
        </p:nvGraphicFramePr>
        <p:xfrm>
          <a:off x="756920" y="1447671"/>
          <a:ext cx="10515600" cy="4801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0376">
                  <a:extLst>
                    <a:ext uri="{9D8B030D-6E8A-4147-A177-3AD203B41FA5}">
                      <a16:colId xmlns:a16="http://schemas.microsoft.com/office/drawing/2014/main" val="1385148777"/>
                    </a:ext>
                  </a:extLst>
                </a:gridCol>
                <a:gridCol w="4302844">
                  <a:extLst>
                    <a:ext uri="{9D8B030D-6E8A-4147-A177-3AD203B41FA5}">
                      <a16:colId xmlns:a16="http://schemas.microsoft.com/office/drawing/2014/main" val="3732957819"/>
                    </a:ext>
                  </a:extLst>
                </a:gridCol>
                <a:gridCol w="4222548">
                  <a:extLst>
                    <a:ext uri="{9D8B030D-6E8A-4147-A177-3AD203B41FA5}">
                      <a16:colId xmlns:a16="http://schemas.microsoft.com/office/drawing/2014/main" val="2055490412"/>
                    </a:ext>
                  </a:extLst>
                </a:gridCol>
                <a:gridCol w="759832">
                  <a:extLst>
                    <a:ext uri="{9D8B030D-6E8A-4147-A177-3AD203B41FA5}">
                      <a16:colId xmlns:a16="http://schemas.microsoft.com/office/drawing/2014/main" val="2239031338"/>
                    </a:ext>
                  </a:extLst>
                </a:gridCol>
              </a:tblGrid>
              <a:tr h="57424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구분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시나리오 및 대응방안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내용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비고</a:t>
                      </a:r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8995341"/>
                  </a:ext>
                </a:extLst>
              </a:tr>
              <a:tr h="422745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정보유출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비밀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시나리오</a:t>
                      </a:r>
                      <a:endParaRPr lang="x-none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목적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쿠버네티스의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Secret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데이터에 있는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Password, Access Token, SSH Key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등 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중요 정보를 획득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표적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쿠버네티스의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Secret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데이터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및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DR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센터 포함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공격 단계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① 준비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암호화가 안된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base64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로 인코딩 되어 있는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Secret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데이터 확인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②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침입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공격자는 해당 데이터를 손상 또는 컨테이너에 대한 접근 권한을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 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얻어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Secret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데이터 유출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③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보안이슈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공격자에 의해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Secret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데이터가 유출되면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API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접근 권한이 있는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      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모든 사용자 또는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쿠버네티스의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ETCD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에 접근할 수 있는 모든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      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사용자 정보를 유출할 수 있음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④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끝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이를 이용하여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쿠버네티스의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다른 구성 요소들에 접근하여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차 피해가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가능 함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대응 방안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① </a:t>
                      </a:r>
                      <a:r>
                        <a:rPr lang="en-US" altLang="ko-K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Kubelet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용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RBAC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구현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②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TLS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인증서 사용 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모의훈련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항과 동일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신규 생성된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pod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의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Secret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여부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확인하기 위해 임시로 생성하여 확인하여 암호화 여부 점검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기존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pod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의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Secret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여부 확인하기 위한 명령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171450" indent="-171450" algn="l" fontAlgn="ctr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암호화 되어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평문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노출이 있는지 확인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82F5A446-F45E-A1DE-F299-7341FDD77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4136" y="2956969"/>
            <a:ext cx="3146425" cy="24886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6CDC83B-FA9D-7C93-21C7-68EC68AF6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136" y="3628118"/>
            <a:ext cx="3338855" cy="25420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9683D0A-9EA6-AE15-8F67-107BD63A5C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3935" y="4571870"/>
            <a:ext cx="3736662" cy="122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732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BE7E54F4-E388-FAAF-27D7-1C87DB73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kumimoji="1" lang="ko-KR" altLang="en-US" dirty="0"/>
              <a:t>모의 훈련 시나리오 </a:t>
            </a:r>
            <a:r>
              <a:rPr kumimoji="1" lang="en-US" altLang="ko-KR" dirty="0"/>
              <a:t>(5)</a:t>
            </a:r>
            <a:endParaRPr kumimoji="1" lang="x-none" altLang="en-US" dirty="0"/>
          </a:p>
        </p:txBody>
      </p:sp>
      <p:graphicFrame>
        <p:nvGraphicFramePr>
          <p:cNvPr id="11" name="표 4">
            <a:extLst>
              <a:ext uri="{FF2B5EF4-FFF2-40B4-BE49-F238E27FC236}">
                <a16:creationId xmlns:a16="http://schemas.microsoft.com/office/drawing/2014/main" id="{9C50943C-AF45-334D-A9BD-BFD91E2499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9423330"/>
              </p:ext>
            </p:extLst>
          </p:nvPr>
        </p:nvGraphicFramePr>
        <p:xfrm>
          <a:off x="756920" y="1447671"/>
          <a:ext cx="10515600" cy="4801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0376">
                  <a:extLst>
                    <a:ext uri="{9D8B030D-6E8A-4147-A177-3AD203B41FA5}">
                      <a16:colId xmlns:a16="http://schemas.microsoft.com/office/drawing/2014/main" val="1385148777"/>
                    </a:ext>
                  </a:extLst>
                </a:gridCol>
                <a:gridCol w="4302844">
                  <a:extLst>
                    <a:ext uri="{9D8B030D-6E8A-4147-A177-3AD203B41FA5}">
                      <a16:colId xmlns:a16="http://schemas.microsoft.com/office/drawing/2014/main" val="3732957819"/>
                    </a:ext>
                  </a:extLst>
                </a:gridCol>
                <a:gridCol w="4222548">
                  <a:extLst>
                    <a:ext uri="{9D8B030D-6E8A-4147-A177-3AD203B41FA5}">
                      <a16:colId xmlns:a16="http://schemas.microsoft.com/office/drawing/2014/main" val="2055490412"/>
                    </a:ext>
                  </a:extLst>
                </a:gridCol>
                <a:gridCol w="759832">
                  <a:extLst>
                    <a:ext uri="{9D8B030D-6E8A-4147-A177-3AD203B41FA5}">
                      <a16:colId xmlns:a16="http://schemas.microsoft.com/office/drawing/2014/main" val="2239031338"/>
                    </a:ext>
                  </a:extLst>
                </a:gridCol>
              </a:tblGrid>
              <a:tr h="57424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구분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시나리오 및 대응방안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내용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비고</a:t>
                      </a:r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8995341"/>
                  </a:ext>
                </a:extLst>
              </a:tr>
              <a:tr h="42274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5. </a:t>
                      </a:r>
                      <a:r>
                        <a:rPr lang="en-US" altLang="ko-K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Kubelet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공격 시나리오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목적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K</a:t>
                      </a:r>
                      <a:r>
                        <a:rPr lang="en-US" altLang="ko-K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ubelet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을 통한 악의적인 작업 수행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표적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900" dirty="0" err="1">
                          <a:latin typeface="+mn-ea"/>
                          <a:ea typeface="+mn-ea"/>
                        </a:rPr>
                        <a:t>Kubelet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및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DR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센터 포함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공격 단계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① 준비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부적절한 접근 권한의 </a:t>
                      </a:r>
                      <a:r>
                        <a:rPr lang="en-US" altLang="ko-KR" sz="900" dirty="0" err="1">
                          <a:latin typeface="+mn-ea"/>
                          <a:ea typeface="+mn-ea"/>
                        </a:rPr>
                        <a:t>Kubelet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확인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②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침입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인증 없이 접근 가능한 </a:t>
                      </a:r>
                      <a:r>
                        <a:rPr lang="en-US" altLang="ko-K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Kubelet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을 통해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Secret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데이터 유출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ts val="16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③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보안이슈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모든 노드에 관한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root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권한을 가진 공격자는 </a:t>
                      </a:r>
                      <a:r>
                        <a:rPr lang="en-US" altLang="ko-K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Kubelet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을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ts val="16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          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가장해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API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서버의 모든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Secret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데이터를 확인 할 수 있음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④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끝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이를 이용하여 공격자는 액세스 권한을 얻은 후 </a:t>
                      </a:r>
                      <a:r>
                        <a:rPr lang="en-US" altLang="ko-K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Kubelet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에 요청하고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ts val="16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    POD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에서 명령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대화형으로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실행 할 수 있음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대응 방안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①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Secret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테이터에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대한 암호화 활성화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②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RBAC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규칙 활성화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③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불필요한 권한 제거 및 최소한 사용자 권한 부여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en-US" altLang="ko-K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Kuberlet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의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보안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설정 점검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-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익명 접근 차단 점검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- TLS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설정 점검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- API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서버의 승인 하에 접근 가능하도록 설정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05738F86-03E7-28E8-1F40-473084492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8584" y="2519570"/>
            <a:ext cx="1165284" cy="43739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B914155-06DE-C3FB-A623-1A16FD3E2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8584" y="3161289"/>
            <a:ext cx="2104522" cy="55826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0ECF11A-9492-2508-4263-E11015F811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410" y="4203528"/>
            <a:ext cx="1373632" cy="44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366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BE7E54F4-E388-FAAF-27D7-1C87DB73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kumimoji="1" lang="ko-KR" altLang="en-US" dirty="0"/>
              <a:t>모의 훈련 시나리오 </a:t>
            </a:r>
            <a:r>
              <a:rPr kumimoji="1" lang="en-US" altLang="ko-KR" dirty="0"/>
              <a:t>(6)</a:t>
            </a:r>
            <a:endParaRPr kumimoji="1" lang="x-none" altLang="en-US" dirty="0"/>
          </a:p>
        </p:txBody>
      </p:sp>
      <p:graphicFrame>
        <p:nvGraphicFramePr>
          <p:cNvPr id="11" name="표 4">
            <a:extLst>
              <a:ext uri="{FF2B5EF4-FFF2-40B4-BE49-F238E27FC236}">
                <a16:creationId xmlns:a16="http://schemas.microsoft.com/office/drawing/2014/main" id="{9C50943C-AF45-334D-A9BD-BFD91E2499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434044"/>
              </p:ext>
            </p:extLst>
          </p:nvPr>
        </p:nvGraphicFramePr>
        <p:xfrm>
          <a:off x="756920" y="1447671"/>
          <a:ext cx="10515600" cy="4801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0376">
                  <a:extLst>
                    <a:ext uri="{9D8B030D-6E8A-4147-A177-3AD203B41FA5}">
                      <a16:colId xmlns:a16="http://schemas.microsoft.com/office/drawing/2014/main" val="1385148777"/>
                    </a:ext>
                  </a:extLst>
                </a:gridCol>
                <a:gridCol w="4302844">
                  <a:extLst>
                    <a:ext uri="{9D8B030D-6E8A-4147-A177-3AD203B41FA5}">
                      <a16:colId xmlns:a16="http://schemas.microsoft.com/office/drawing/2014/main" val="3732957819"/>
                    </a:ext>
                  </a:extLst>
                </a:gridCol>
                <a:gridCol w="4222548">
                  <a:extLst>
                    <a:ext uri="{9D8B030D-6E8A-4147-A177-3AD203B41FA5}">
                      <a16:colId xmlns:a16="http://schemas.microsoft.com/office/drawing/2014/main" val="2055490412"/>
                    </a:ext>
                  </a:extLst>
                </a:gridCol>
                <a:gridCol w="759832">
                  <a:extLst>
                    <a:ext uri="{9D8B030D-6E8A-4147-A177-3AD203B41FA5}">
                      <a16:colId xmlns:a16="http://schemas.microsoft.com/office/drawing/2014/main" val="2239031338"/>
                    </a:ext>
                  </a:extLst>
                </a:gridCol>
              </a:tblGrid>
              <a:tr h="57424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구분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시나리오 및 대응방안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내용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비고</a:t>
                      </a:r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8995341"/>
                  </a:ext>
                </a:extLst>
              </a:tr>
              <a:tr h="42274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6.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이미지 악용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공격 시나리오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목적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악성 이미지를 통해 암호화폐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, DDoS,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악성코드 배포 등 악의적인 행위를 수행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표적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Image Repository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및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Image Repository Data Store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및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DR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센터 포함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공격 단계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① 준비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악성코드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해킹 관련 도구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취약한 소프트웨어 등 악의적으로 사용될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만한 요소들의 포함된 이미지 배포 준비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②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침입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이미지 명을 정상 소프트웨어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(ex : Java, CentOS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등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로 위장하여 배포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③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보안이슈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이미지 검사를 하지 않고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Image Repository,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Image Repository 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          Data Store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에 업로드 될 경우 사용자에 의해 사용될 수 있음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④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끝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이미지 업로드 및 사용시 무결성 검사를 통해 정상적으로 사용 가능한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이미지인지 확인 필요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대응 방안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① 최소한의 기본 이미지 사용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② 신뢰할 수 있는 소스의 기본 이미지 사용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③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이미지 무결성 검증 및 취약점 스캔 후 사용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쿠버네티스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사용자는 이미지 빌드를 위해 공개된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도커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허브 또는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리포지토리를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통해 이미지를 업로드 및 다운로드를 하여 사용함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공격자는 악성코드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해킹 관련 도구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취약한 소프트웨어 등 악의적으로 사용될 만한 요소들이 포함된 이미지를 제작하여 배포하면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이를 사용자가 해당 이미지를 획득 후 공개된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도커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허브 또는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리포지토리에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업로드 할 수 있음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사용자는 이미지 빌드를 하기 전에 무결성 검사를 하지 않고 사용한다면 공격자의 악성 이미지를 통해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쿠버네티스의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컴포넌트들을 감염시켜 암호화폐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DDoS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공격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악성코드 배포 등 악의적인 행위를 수행할 수 있음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대응 방안으로는 이미지 사용시 최소한의 기본 이미지를 사용하거나 신뢰할 수 있는 소스의 기본 이미지를 사용하며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공개된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도커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허브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리포지토리에서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이미지를 업로드 및 다운로드 전에 이미지 서명 또는 취약점 스캔을 통해 검증된 이미지를 사용해야 함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566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BE7E54F4-E388-FAAF-27D7-1C87DB73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kumimoji="1" lang="ko-KR" altLang="en-US" dirty="0"/>
              <a:t>모의 훈련 시나리오 </a:t>
            </a:r>
            <a:r>
              <a:rPr kumimoji="1" lang="en-US" altLang="ko-KR" dirty="0"/>
              <a:t>(7)</a:t>
            </a:r>
            <a:endParaRPr kumimoji="1" lang="x-none" altLang="en-US" dirty="0"/>
          </a:p>
        </p:txBody>
      </p:sp>
      <p:graphicFrame>
        <p:nvGraphicFramePr>
          <p:cNvPr id="11" name="표 4">
            <a:extLst>
              <a:ext uri="{FF2B5EF4-FFF2-40B4-BE49-F238E27FC236}">
                <a16:creationId xmlns:a16="http://schemas.microsoft.com/office/drawing/2014/main" id="{9C50943C-AF45-334D-A9BD-BFD91E2499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827825"/>
              </p:ext>
            </p:extLst>
          </p:nvPr>
        </p:nvGraphicFramePr>
        <p:xfrm>
          <a:off x="756920" y="1447671"/>
          <a:ext cx="10515600" cy="4801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0376">
                  <a:extLst>
                    <a:ext uri="{9D8B030D-6E8A-4147-A177-3AD203B41FA5}">
                      <a16:colId xmlns:a16="http://schemas.microsoft.com/office/drawing/2014/main" val="1385148777"/>
                    </a:ext>
                  </a:extLst>
                </a:gridCol>
                <a:gridCol w="4302844">
                  <a:extLst>
                    <a:ext uri="{9D8B030D-6E8A-4147-A177-3AD203B41FA5}">
                      <a16:colId xmlns:a16="http://schemas.microsoft.com/office/drawing/2014/main" val="3732957819"/>
                    </a:ext>
                  </a:extLst>
                </a:gridCol>
                <a:gridCol w="4222548">
                  <a:extLst>
                    <a:ext uri="{9D8B030D-6E8A-4147-A177-3AD203B41FA5}">
                      <a16:colId xmlns:a16="http://schemas.microsoft.com/office/drawing/2014/main" val="2055490412"/>
                    </a:ext>
                  </a:extLst>
                </a:gridCol>
                <a:gridCol w="759832">
                  <a:extLst>
                    <a:ext uri="{9D8B030D-6E8A-4147-A177-3AD203B41FA5}">
                      <a16:colId xmlns:a16="http://schemas.microsoft.com/office/drawing/2014/main" val="2239031338"/>
                    </a:ext>
                  </a:extLst>
                </a:gridCol>
              </a:tblGrid>
              <a:tr h="57424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구분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시나리오 및 대응방안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내용</a:t>
                      </a:r>
                      <a:endParaRPr lang="x-none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/>
                        <a:t>비고</a:t>
                      </a:r>
                      <a:endParaRPr lang="x-none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8995341"/>
                  </a:ext>
                </a:extLst>
              </a:tr>
              <a:tr h="42274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7. DDoS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공격 시나리오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목적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쿠버네티스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서비스의 가용성과 사용자에게 악영향을 미치려는 악의적인 시도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표적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쿠버네티스의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모든 컴포넌트 및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DR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센터 포함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3.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공격 단계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① 준비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외부에서 통신가능한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쿠버네티스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확인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②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침입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서버가 중단될 때까지 메모리를 무제한 할당하여 공격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             (ICMP Flooding, Ping of Death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등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③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보안이슈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쿠버네티스의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모든 컴포넌트에 영향을 미침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④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끝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이미지 업로드 및 사용시 무결성 검사를 통해 정상적으로 사용 가능한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     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이미지인지 확인 필요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4.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대응 방안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  ①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ICMP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차단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② 최신 보안 패치 적용</a:t>
                      </a:r>
                      <a:br>
                        <a:rPr lang="en-US" altLang="ko-KR" sz="900" dirty="0">
                          <a:latin typeface="+mn-ea"/>
                          <a:ea typeface="+mn-ea"/>
                        </a:rPr>
                      </a:b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   ③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DDoS 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보안장비 운영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쿠버네티스의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외부와 통신가능한 서버를 대상으로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DDoS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공격을 수행하여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쿠버네티스의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가용성을 침해하고 정상적인 서비스 이용을 못하도록 악영향을 미칠 수 있음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공격자는 서버가 중단될 때까지 메모리를 무제한 할당하는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ICMP Flooding, Ping of Death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공격을 수행하여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쿠버네티스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컴포넌트를 사용하지 못하게 영향을 줄 수 있음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대응 방안으로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DDoS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공격의 취약점에 대한 최신 패치를 적용 하거나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DDoS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보안장비를 운영하여 해당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DDoS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공격에 대해 임계치 조정 및 패턴 차단으로 방어하여야 함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x-none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347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2908</TotalTime>
  <Words>1687</Words>
  <Application>Microsoft Office PowerPoint</Application>
  <PresentationFormat>와이드스크린</PresentationFormat>
  <Paragraphs>246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5" baseType="lpstr">
      <vt:lpstr>맑은 고딕</vt:lpstr>
      <vt:lpstr>Arial</vt:lpstr>
      <vt:lpstr>Calibri</vt:lpstr>
      <vt:lpstr>Calibri Light</vt:lpstr>
      <vt:lpstr>Office 테마</vt:lpstr>
      <vt:lpstr>침해사고 모의 훈련 계획(2025년)</vt:lpstr>
      <vt:lpstr>문서 정보</vt:lpstr>
      <vt:lpstr>2025년 침해사고 모의 훈련 계획</vt:lpstr>
      <vt:lpstr>모의 훈련 시나리오 (1)</vt:lpstr>
      <vt:lpstr>모의 훈련 시나리오 (2)</vt:lpstr>
      <vt:lpstr>모의 훈련 시나리오 (3)</vt:lpstr>
      <vt:lpstr>모의 훈련 시나리오 (4)</vt:lpstr>
      <vt:lpstr>모의 훈련 시나리오 (5)</vt:lpstr>
      <vt:lpstr>모의 훈련 시나리오 (6)</vt:lpstr>
      <vt:lpstr>모의 훈련 시나리오 (7)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 정보보호 교육 계획</dc:title>
  <dc:creator>Haan Lucas Jeong-il</dc:creator>
  <cp:lastModifiedBy>Phillippa Mcmahon</cp:lastModifiedBy>
  <cp:revision>60</cp:revision>
  <dcterms:created xsi:type="dcterms:W3CDTF">2021-06-21T04:55:45Z</dcterms:created>
  <dcterms:modified xsi:type="dcterms:W3CDTF">2026-01-28T11:00:55Z</dcterms:modified>
</cp:coreProperties>
</file>